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8" r:id="rId3"/>
  </p:sldIdLst>
  <p:sldSz cx="7772400" cy="10058400"/>
  <p:notesSz cx="6858000" cy="9144000"/>
  <p:embeddedFontLst>
    <p:embeddedFont>
      <p:font typeface="Google Sans" panose="020B0604020202020204" charset="0"/>
      <p:regular r:id="rId5"/>
      <p:bold r:id="rId6"/>
      <p:italic r:id="rId7"/>
      <p:boldItalic r:id="rId8"/>
    </p:embeddedFont>
    <p:embeddedFont>
      <p:font typeface="Google Sans SemiBold" panose="020B0604020202020204" charset="0"/>
      <p:regular r:id="rId9"/>
      <p:bold r:id="rId10"/>
      <p:italic r:id="rId11"/>
      <p:boldItalic r:id="rId12"/>
    </p:embeddedFon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PT Sans Narrow" panose="020B0506020203020204" pitchFamily="34" charset="0"/>
      <p:regular r:id="rId17"/>
      <p:bold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Work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-488" y="-182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viewProps" Target="view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0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4C71BB-AA5D-60F0-94D5-CBE066753B1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5792" r="15792"/>
          <a:stretch>
            <a:fillRect/>
          </a:stretch>
        </p:blipFill>
        <p:spPr>
          <a:xfrm>
            <a:off x="3552825" y="1473200"/>
            <a:ext cx="3605750" cy="2495550"/>
          </a:xfrm>
          <a:prstGeom prst="rect">
            <a:avLst/>
          </a:prstGeom>
        </p:spPr>
      </p:pic>
      <p:pic>
        <p:nvPicPr>
          <p:cNvPr id="13" name="Picture Placeholder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14EE4CB-1A3B-C8B0-06FE-F7A03B360399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4"/>
          <a:srcRect l="7309" r="7309"/>
          <a:stretch>
            <a:fillRect/>
          </a:stretch>
        </p:blipFill>
        <p:spPr>
          <a:xfrm>
            <a:off x="3246001" y="4514362"/>
            <a:ext cx="3806731" cy="2495550"/>
          </a:xfrm>
          <a:prstGeom prst="rect">
            <a:avLst/>
          </a:prstGeom>
        </p:spPr>
      </p:pic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7240150" cy="855012"/>
            <a:chOff x="188700" y="665125"/>
            <a:chExt cx="7240150" cy="855012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724015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dirty="0"/>
                <a:t>Title:</a:t>
              </a:r>
              <a:r>
                <a:rPr lang="en-US" sz="2000" dirty="0"/>
                <a:t> Addressing Data Integrity: Negative Fare Amounts</a:t>
              </a:r>
              <a:endParaRPr sz="1900"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6410838" cy="4839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-US" b="1" dirty="0"/>
                <a:t>Subtitle:</a:t>
              </a:r>
              <a:r>
                <a:rPr lang="en-US" dirty="0"/>
                <a:t> Finding from Initial 2017 NYC Taxi Data Assessment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F97CEF01-1BA9-639E-A22D-11BAB25EC3E1}"/>
              </a:ext>
            </a:extLst>
          </p:cNvPr>
          <p:cNvSpPr txBox="1"/>
          <p:nvPr/>
        </p:nvSpPr>
        <p:spPr>
          <a:xfrm>
            <a:off x="155062" y="1311062"/>
            <a:ext cx="28321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Initial analysis using .describe() revealed that </a:t>
            </a:r>
            <a:r>
              <a:rPr lang="en-US" sz="1200" dirty="0" err="1"/>
              <a:t>fare_amount</a:t>
            </a:r>
            <a:r>
              <a:rPr lang="en-US" sz="1200" dirty="0"/>
              <a:t> and </a:t>
            </a:r>
            <a:r>
              <a:rPr lang="en-US" sz="1200" dirty="0" err="1"/>
              <a:t>total_amount</a:t>
            </a:r>
            <a:r>
              <a:rPr lang="en-US" sz="1200" dirty="0"/>
              <a:t> columns contain negative values (e.g., minimum of -120).These negative values are logically impossible for taxi trip costs and indicate significant data errors.</a:t>
            </a:r>
            <a:endParaRPr lang="en-MY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6C1A49-80C3-3322-3DE3-E768331C3968}"/>
              </a:ext>
            </a:extLst>
          </p:cNvPr>
          <p:cNvSpPr txBox="1"/>
          <p:nvPr/>
        </p:nvSpPr>
        <p:spPr>
          <a:xfrm>
            <a:off x="176650" y="3167574"/>
            <a:ext cx="28321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Recommended Action: Investigate these records further and implement a clear rule for handling them before analysis or </a:t>
            </a:r>
            <a:r>
              <a:rPr lang="en-US" sz="1200" dirty="0" err="1"/>
              <a:t>modeling.Options</a:t>
            </a:r>
            <a:r>
              <a:rPr lang="en-US" sz="1200" dirty="0"/>
              <a:t>: This likely involves removing the affected rows or potentially correcting them if a clear reason/pattern for the error can be identified (though removal is often safest for such illogical values).</a:t>
            </a:r>
            <a:endParaRPr lang="en-MY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DF6539-4EAD-D658-AE53-E443372B0E6E}"/>
              </a:ext>
            </a:extLst>
          </p:cNvPr>
          <p:cNvSpPr txBox="1"/>
          <p:nvPr/>
        </p:nvSpPr>
        <p:spPr>
          <a:xfrm>
            <a:off x="155062" y="5725334"/>
            <a:ext cx="3008750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/>
              <a:t>Current: These erroneous values heavily skew summary statistics (especially the mean) and distort understanding of typical fare ranges.</a:t>
            </a:r>
          </a:p>
          <a:p>
            <a:r>
              <a:rPr lang="en-US" sz="1100" dirty="0"/>
              <a:t>Future: If left unaddressed, they will negatively impact data visualizations, potentially bias model training, and reduce the reliability and accuracy of fare predictions. Cleaning improves data trustworthiness.</a:t>
            </a:r>
            <a:endParaRPr lang="en-MY" sz="11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58B5EC-D14A-B2D5-9B80-45C6E4E751A9}"/>
              </a:ext>
            </a:extLst>
          </p:cNvPr>
          <p:cNvSpPr txBox="1"/>
          <p:nvPr/>
        </p:nvSpPr>
        <p:spPr>
          <a:xfrm>
            <a:off x="322186" y="7992348"/>
            <a:ext cx="709461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Highlights the necessity of looking beyond basic completeness checks (like non-null counts) to validate data logic using descriptive statistics (min/max values).Reinforces that data cleaning is a critical prerequisite step before meaningful analysis or modeling can occur.</a:t>
            </a:r>
            <a:endParaRPr lang="en-MY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225</Words>
  <Application>Microsoft Office PowerPoint</Application>
  <PresentationFormat>Custom</PresentationFormat>
  <Paragraphs>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Lato</vt:lpstr>
      <vt:lpstr>Arial</vt:lpstr>
      <vt:lpstr>Google Sans SemiBold</vt:lpstr>
      <vt:lpstr>Google Sans</vt:lpstr>
      <vt:lpstr>PT Sans Narrow</vt:lpstr>
      <vt:lpstr>Work Sans</vt:lpstr>
      <vt:lpstr>Calibri</vt:lpstr>
      <vt:lpstr>Roboto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MSO4363</cp:lastModifiedBy>
  <cp:revision>20</cp:revision>
  <dcterms:modified xsi:type="dcterms:W3CDTF">2025-04-22T17:48:45Z</dcterms:modified>
</cp:coreProperties>
</file>